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  <p:sldId id="262" r:id="rId9"/>
    <p:sldId id="259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2226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 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HOSPITAL WASTE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pPr algn="r"/>
            <a:r>
              <a:rPr lang="en-US" dirty="0" smtClean="0"/>
              <a:t>Lecturer</a:t>
            </a:r>
          </a:p>
          <a:p>
            <a:pPr algn="r"/>
            <a:r>
              <a:rPr lang="en-US" dirty="0" err="1" smtClean="0"/>
              <a:t>Dept</a:t>
            </a:r>
            <a:r>
              <a:rPr lang="en-US" dirty="0" smtClean="0"/>
              <a:t>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09340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Wet and dry thermal treatment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1722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WET </a:t>
            </a:r>
            <a:r>
              <a:rPr lang="en-IN" dirty="0"/>
              <a:t>THERMAL TREATMENT :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Wet </a:t>
            </a:r>
            <a:r>
              <a:rPr lang="en-IN" dirty="0"/>
              <a:t>thermal treatment </a:t>
            </a:r>
            <a:r>
              <a:rPr lang="en-IN" dirty="0" smtClean="0"/>
              <a:t>or steam disinfection is based </a:t>
            </a:r>
            <a:r>
              <a:rPr lang="en-IN" dirty="0"/>
              <a:t>on exposure of </a:t>
            </a:r>
            <a:r>
              <a:rPr lang="en-IN" dirty="0" smtClean="0"/>
              <a:t>shredded infectious </a:t>
            </a:r>
            <a:r>
              <a:rPr lang="en-IN" dirty="0"/>
              <a:t>waste to high temperature, high pressure </a:t>
            </a:r>
            <a:r>
              <a:rPr lang="en-IN" dirty="0" smtClean="0"/>
              <a:t>steam, and </a:t>
            </a:r>
            <a:r>
              <a:rPr lang="en-IN" dirty="0"/>
              <a:t>is similar to the autoclave sterilization process. </a:t>
            </a:r>
            <a:r>
              <a:rPr lang="en-IN" dirty="0" smtClean="0"/>
              <a:t>The process </a:t>
            </a:r>
            <a:r>
              <a:rPr lang="en-IN" dirty="0"/>
              <a:t>is </a:t>
            </a:r>
            <a:r>
              <a:rPr lang="en-IN" dirty="0">
                <a:solidFill>
                  <a:srgbClr val="FF0000"/>
                </a:solidFill>
              </a:rPr>
              <a:t>inappropriate</a:t>
            </a:r>
            <a:r>
              <a:rPr lang="en-IN" dirty="0"/>
              <a:t> for the treatment </a:t>
            </a:r>
            <a:r>
              <a:rPr lang="en-IN" dirty="0">
                <a:solidFill>
                  <a:srgbClr val="FF0000"/>
                </a:solidFill>
              </a:rPr>
              <a:t>of </a:t>
            </a:r>
            <a:r>
              <a:rPr lang="en-IN" dirty="0" smtClean="0">
                <a:solidFill>
                  <a:srgbClr val="FF0000"/>
                </a:solidFill>
              </a:rPr>
              <a:t>anatomical waste, chemical </a:t>
            </a:r>
            <a:r>
              <a:rPr lang="en-IN" dirty="0">
                <a:solidFill>
                  <a:srgbClr val="FF0000"/>
                </a:solidFill>
              </a:rPr>
              <a:t>and pharmaceutical waste.</a:t>
            </a:r>
          </a:p>
          <a:p>
            <a:r>
              <a:rPr lang="en-IN" dirty="0"/>
              <a:t>SCREW-FEED TECHNOLOGY :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Screw-feed technology is </a:t>
            </a:r>
            <a:r>
              <a:rPr lang="en-IN" dirty="0"/>
              <a:t>the basis of a non-burn, dry thermal disinfection </a:t>
            </a:r>
            <a:r>
              <a:rPr lang="en-IN" dirty="0" smtClean="0"/>
              <a:t>process in </a:t>
            </a:r>
            <a:r>
              <a:rPr lang="en-IN" dirty="0"/>
              <a:t>which waste is shredded and heated in a rotating </a:t>
            </a:r>
            <a:r>
              <a:rPr lang="en-IN" dirty="0" smtClean="0"/>
              <a:t>auger. The </a:t>
            </a:r>
            <a:r>
              <a:rPr lang="en-IN" dirty="0"/>
              <a:t>waste is reduced by 80 per cent in volume and </a:t>
            </a:r>
            <a:r>
              <a:rPr lang="en-IN" dirty="0" smtClean="0"/>
              <a:t>by 20-35 </a:t>
            </a:r>
            <a:r>
              <a:rPr lang="en-IN" dirty="0"/>
              <a:t>per cent in weight. This process is suitable for </a:t>
            </a:r>
            <a:r>
              <a:rPr lang="en-IN" dirty="0" smtClean="0"/>
              <a:t>treating </a:t>
            </a:r>
            <a:r>
              <a:rPr lang="en-IN" dirty="0" smtClean="0">
                <a:solidFill>
                  <a:srgbClr val="00B0F0"/>
                </a:solidFill>
              </a:rPr>
              <a:t>infectious </a:t>
            </a:r>
            <a:r>
              <a:rPr lang="en-IN" dirty="0">
                <a:solidFill>
                  <a:srgbClr val="00B0F0"/>
                </a:solidFill>
              </a:rPr>
              <a:t>waste and sharps, </a:t>
            </a:r>
            <a:r>
              <a:rPr lang="en-IN" dirty="0"/>
              <a:t>but it should not be used </a:t>
            </a:r>
            <a:r>
              <a:rPr lang="en-IN" dirty="0" smtClean="0"/>
              <a:t>to </a:t>
            </a:r>
            <a:r>
              <a:rPr lang="en-IN" dirty="0" smtClean="0">
                <a:solidFill>
                  <a:srgbClr val="FF0000"/>
                </a:solidFill>
              </a:rPr>
              <a:t>process </a:t>
            </a:r>
            <a:r>
              <a:rPr lang="en-IN" dirty="0">
                <a:solidFill>
                  <a:srgbClr val="FF0000"/>
                </a:solidFill>
              </a:rPr>
              <a:t>pathological, cytotoxic or radio-active waste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135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IN" b="1" dirty="0"/>
              <a:t>Microwave irradiation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IN" dirty="0"/>
              <a:t>Most microorganisms are destroyed by the action </a:t>
            </a:r>
            <a:r>
              <a:rPr lang="en-IN" dirty="0" smtClean="0"/>
              <a:t>of</a:t>
            </a:r>
            <a:r>
              <a:rPr lang="en-IN" dirty="0"/>
              <a:t> </a:t>
            </a:r>
            <a:r>
              <a:rPr lang="en-IN" dirty="0" smtClean="0"/>
              <a:t>microwave </a:t>
            </a:r>
            <a:r>
              <a:rPr lang="en-IN" dirty="0"/>
              <a:t>of a frequency of about 2450 MHz and a </a:t>
            </a:r>
            <a:r>
              <a:rPr lang="en-IN" dirty="0" smtClean="0"/>
              <a:t>wave length </a:t>
            </a:r>
            <a:r>
              <a:rPr lang="en-IN" dirty="0"/>
              <a:t>of 12.24 nm. The water contained within the waste </a:t>
            </a:r>
            <a:r>
              <a:rPr lang="en-IN" dirty="0" smtClean="0"/>
              <a:t>is rapidly </a:t>
            </a:r>
            <a:r>
              <a:rPr lang="en-IN" dirty="0"/>
              <a:t>heated by the microwaves and the </a:t>
            </a:r>
            <a:r>
              <a:rPr lang="en-IN" dirty="0">
                <a:solidFill>
                  <a:srgbClr val="00B0F0"/>
                </a:solidFill>
              </a:rPr>
              <a:t>infectious</a:t>
            </a:r>
            <a:r>
              <a:rPr lang="en-IN" dirty="0"/>
              <a:t>  </a:t>
            </a:r>
            <a:r>
              <a:rPr lang="en-IN" dirty="0" smtClean="0"/>
              <a:t>components </a:t>
            </a:r>
            <a:r>
              <a:rPr lang="en-IN" dirty="0"/>
              <a:t>are destroyed by heat conduction. </a:t>
            </a:r>
            <a:r>
              <a:rPr lang="en-IN" dirty="0" smtClean="0"/>
              <a:t>The efficiency </a:t>
            </a:r>
            <a:r>
              <a:rPr lang="en-IN" dirty="0"/>
              <a:t>of the microwave disinfection should be </a:t>
            </a:r>
            <a:r>
              <a:rPr lang="en-IN" dirty="0" smtClean="0"/>
              <a:t>checked routinely </a:t>
            </a:r>
            <a:r>
              <a:rPr lang="en-IN" dirty="0"/>
              <a:t>through bacteriological and </a:t>
            </a:r>
            <a:r>
              <a:rPr lang="en-IN" dirty="0" err="1"/>
              <a:t>virological</a:t>
            </a:r>
            <a:r>
              <a:rPr lang="en-IN" dirty="0"/>
              <a:t> tests.</a:t>
            </a:r>
          </a:p>
        </p:txBody>
      </p:sp>
    </p:spTree>
    <p:extLst>
      <p:ext uri="{BB962C8B-B14F-4D97-AF65-F5344CB8AC3E}">
        <p14:creationId xmlns:p14="http://schemas.microsoft.com/office/powerpoint/2010/main" xmlns="" val="7079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b="1" dirty="0"/>
              <a:t>Land disposal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There </a:t>
            </a:r>
            <a:r>
              <a:rPr lang="en-IN" dirty="0"/>
              <a:t>are two types of disposal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</a:rPr>
              <a:t>1. land-open </a:t>
            </a:r>
            <a:r>
              <a:rPr lang="en-IN" dirty="0">
                <a:solidFill>
                  <a:srgbClr val="C00000"/>
                </a:solidFill>
              </a:rPr>
              <a:t>dumps 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</a:rPr>
              <a:t>2. sanitary </a:t>
            </a:r>
            <a:r>
              <a:rPr lang="en-IN" dirty="0">
                <a:solidFill>
                  <a:srgbClr val="C00000"/>
                </a:solidFill>
              </a:rPr>
              <a:t>landfills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Health-care waste should </a:t>
            </a:r>
            <a:r>
              <a:rPr lang="en-IN" dirty="0"/>
              <a:t>not be deposited on or around open dumps. The </a:t>
            </a:r>
            <a:r>
              <a:rPr lang="en-IN" dirty="0" smtClean="0"/>
              <a:t>risk of </a:t>
            </a:r>
            <a:r>
              <a:rPr lang="en-IN" dirty="0"/>
              <a:t>either people or animals coming into contact </a:t>
            </a:r>
            <a:r>
              <a:rPr lang="en-IN" dirty="0" smtClean="0"/>
              <a:t>with infectious </a:t>
            </a:r>
            <a:r>
              <a:rPr lang="en-IN" dirty="0"/>
              <a:t>pathogens is obvious.</a:t>
            </a:r>
          </a:p>
          <a:p>
            <a:r>
              <a:rPr lang="en-IN" dirty="0"/>
              <a:t>Sanitary landfills are designed to have at least </a:t>
            </a:r>
            <a:r>
              <a:rPr lang="en-IN" dirty="0" smtClean="0"/>
              <a:t>four advantages </a:t>
            </a:r>
            <a:r>
              <a:rPr lang="en-IN" dirty="0"/>
              <a:t>over open dumps : </a:t>
            </a:r>
            <a:endParaRPr lang="en-IN" dirty="0" smtClean="0"/>
          </a:p>
          <a:p>
            <a:r>
              <a:rPr lang="en-IN" dirty="0" smtClean="0"/>
              <a:t>geological </a:t>
            </a:r>
            <a:r>
              <a:rPr lang="en-IN" dirty="0"/>
              <a:t>isolation of </a:t>
            </a:r>
            <a:r>
              <a:rPr lang="en-IN" dirty="0" smtClean="0"/>
              <a:t>waste from </a:t>
            </a:r>
            <a:r>
              <a:rPr lang="en-IN" dirty="0"/>
              <a:t>the environment, </a:t>
            </a:r>
            <a:endParaRPr lang="en-IN" dirty="0" smtClean="0"/>
          </a:p>
          <a:p>
            <a:r>
              <a:rPr lang="en-IN" dirty="0" smtClean="0"/>
              <a:t>appropriate </a:t>
            </a:r>
            <a:r>
              <a:rPr lang="en-IN" dirty="0"/>
              <a:t>engineering </a:t>
            </a:r>
            <a:r>
              <a:rPr lang="en-IN" dirty="0" smtClean="0"/>
              <a:t>preparation before </a:t>
            </a:r>
            <a:r>
              <a:rPr lang="en-IN" dirty="0"/>
              <a:t>the site is ready to accept waste</a:t>
            </a:r>
            <a:r>
              <a:rPr lang="en-IN" dirty="0" smtClean="0"/>
              <a:t>,</a:t>
            </a:r>
          </a:p>
          <a:p>
            <a:r>
              <a:rPr lang="en-IN" dirty="0" smtClean="0"/>
              <a:t> </a:t>
            </a:r>
            <a:r>
              <a:rPr lang="en-IN" dirty="0"/>
              <a:t>staff present on </a:t>
            </a:r>
            <a:r>
              <a:rPr lang="en-IN" dirty="0" smtClean="0"/>
              <a:t>site to </a:t>
            </a:r>
            <a:r>
              <a:rPr lang="en-IN" dirty="0"/>
              <a:t>control </a:t>
            </a:r>
            <a:r>
              <a:rPr lang="en-IN" dirty="0" smtClean="0"/>
              <a:t>operations</a:t>
            </a:r>
          </a:p>
          <a:p>
            <a:r>
              <a:rPr lang="en-IN" dirty="0" smtClean="0"/>
              <a:t>organized </a:t>
            </a:r>
            <a:r>
              <a:rPr lang="en-IN" dirty="0"/>
              <a:t>deposit and </a:t>
            </a:r>
            <a:r>
              <a:rPr lang="en-IN" dirty="0" smtClean="0"/>
              <a:t>daily coverage </a:t>
            </a:r>
            <a:r>
              <a:rPr lang="en-IN" dirty="0"/>
              <a:t>of waste.</a:t>
            </a:r>
          </a:p>
        </p:txBody>
      </p:sp>
    </p:spTree>
    <p:extLst>
      <p:ext uri="{BB962C8B-B14F-4D97-AF65-F5344CB8AC3E}">
        <p14:creationId xmlns:p14="http://schemas.microsoft.com/office/powerpoint/2010/main" xmlns="" val="34848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err="1"/>
              <a:t>Inertization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The process of "</a:t>
            </a:r>
            <a:r>
              <a:rPr lang="en-IN" dirty="0" err="1"/>
              <a:t>inertization</a:t>
            </a:r>
            <a:r>
              <a:rPr lang="en-IN" dirty="0"/>
              <a:t>" involves mixing waste </a:t>
            </a:r>
            <a:r>
              <a:rPr lang="en-IN" dirty="0" smtClean="0"/>
              <a:t>with cement </a:t>
            </a:r>
            <a:r>
              <a:rPr lang="en-IN" dirty="0"/>
              <a:t>and other substances before disposal, in order </a:t>
            </a:r>
            <a:r>
              <a:rPr lang="en-IN" dirty="0" smtClean="0"/>
              <a:t>to minimize </a:t>
            </a:r>
            <a:r>
              <a:rPr lang="en-IN" dirty="0"/>
              <a:t>the risk of toxic substances contained in the </a:t>
            </a:r>
            <a:r>
              <a:rPr lang="en-IN" dirty="0" smtClean="0"/>
              <a:t>wastes migrating </a:t>
            </a:r>
            <a:r>
              <a:rPr lang="en-IN" dirty="0"/>
              <a:t>into the surface water or ground water. </a:t>
            </a:r>
            <a:endParaRPr lang="en-IN" dirty="0" smtClean="0"/>
          </a:p>
          <a:p>
            <a:r>
              <a:rPr lang="en-IN" dirty="0" smtClean="0"/>
              <a:t>A typical proportion </a:t>
            </a:r>
            <a:r>
              <a:rPr lang="en-IN" dirty="0"/>
              <a:t>of the mixture is: 65 per cent </a:t>
            </a:r>
            <a:r>
              <a:rPr lang="en-IN" dirty="0">
                <a:solidFill>
                  <a:srgbClr val="00B0F0"/>
                </a:solidFill>
              </a:rPr>
              <a:t>pharmaceutical </a:t>
            </a:r>
            <a:r>
              <a:rPr lang="en-IN" dirty="0" smtClean="0">
                <a:solidFill>
                  <a:srgbClr val="00B0F0"/>
                </a:solidFill>
              </a:rPr>
              <a:t>waste</a:t>
            </a:r>
            <a:r>
              <a:rPr lang="en-IN" dirty="0" smtClean="0"/>
              <a:t>, 15 </a:t>
            </a:r>
            <a:r>
              <a:rPr lang="en-IN" dirty="0"/>
              <a:t>per cent lime, 15 per cent cement and 5 per cent water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 A homogeneous </a:t>
            </a:r>
            <a:r>
              <a:rPr lang="en-IN" dirty="0"/>
              <a:t>mass is formed and cubes or pellets </a:t>
            </a:r>
            <a:r>
              <a:rPr lang="en-IN" dirty="0" smtClean="0"/>
              <a:t>are produced </a:t>
            </a:r>
            <a:r>
              <a:rPr lang="en-IN" dirty="0"/>
              <a:t>on site and then transported to suitable storage sites.</a:t>
            </a:r>
          </a:p>
        </p:txBody>
      </p:sp>
    </p:spTree>
    <p:extLst>
      <p:ext uri="{BB962C8B-B14F-4D97-AF65-F5344CB8AC3E}">
        <p14:creationId xmlns:p14="http://schemas.microsoft.com/office/powerpoint/2010/main" xmlns="" val="7421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jith\Documents\bmw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63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According to Bio-Medical Waste (Management </a:t>
            </a:r>
            <a:r>
              <a:rPr lang="en-IN" dirty="0" smtClean="0"/>
              <a:t>and Handling</a:t>
            </a:r>
            <a:r>
              <a:rPr lang="en-IN" dirty="0"/>
              <a:t>) Rules, 1998 of India, "Bio-medical waste" </a:t>
            </a:r>
            <a:r>
              <a:rPr lang="en-IN" dirty="0" smtClean="0"/>
              <a:t>means any </a:t>
            </a:r>
            <a:r>
              <a:rPr lang="en-IN" dirty="0"/>
              <a:t>waste, which is generated during the </a:t>
            </a:r>
            <a:r>
              <a:rPr lang="en-IN" dirty="0" smtClean="0"/>
              <a:t>diagnosis, treatment </a:t>
            </a:r>
            <a:r>
              <a:rPr lang="en-IN" dirty="0"/>
              <a:t>or immunization of human-beings or animals, </a:t>
            </a:r>
            <a:r>
              <a:rPr lang="en-IN" dirty="0" smtClean="0"/>
              <a:t>or in </a:t>
            </a:r>
            <a:r>
              <a:rPr lang="en-IN" dirty="0"/>
              <a:t>research activities pertaining thereto or in the </a:t>
            </a:r>
            <a:r>
              <a:rPr lang="en-IN" dirty="0" smtClean="0"/>
              <a:t>production </a:t>
            </a:r>
            <a:r>
              <a:rPr lang="en-IN" dirty="0"/>
              <a:t>or testing of </a:t>
            </a:r>
            <a:r>
              <a:rPr lang="en-IN" dirty="0" err="1"/>
              <a:t>biologicals</a:t>
            </a:r>
            <a:r>
              <a:rPr lang="en-IN" dirty="0"/>
              <a:t>, and including categories as</a:t>
            </a:r>
          </a:p>
        </p:txBody>
      </p:sp>
    </p:spTree>
    <p:extLst>
      <p:ext uri="{BB962C8B-B14F-4D97-AF65-F5344CB8AC3E}">
        <p14:creationId xmlns:p14="http://schemas.microsoft.com/office/powerpoint/2010/main" xmlns="" val="21642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5791200"/>
          </a:xfrm>
        </p:spPr>
        <p:txBody>
          <a:bodyPr>
            <a:normAutofit/>
          </a:bodyPr>
          <a:lstStyle/>
          <a:p>
            <a:r>
              <a:rPr lang="en-IN" dirty="0"/>
              <a:t>Human anatomical </a:t>
            </a:r>
            <a:r>
              <a:rPr lang="en-IN" dirty="0" smtClean="0"/>
              <a:t>waste </a:t>
            </a:r>
            <a:endParaRPr lang="en-IN" dirty="0"/>
          </a:p>
          <a:p>
            <a:r>
              <a:rPr lang="en-IN" dirty="0"/>
              <a:t>Animal </a:t>
            </a:r>
            <a:r>
              <a:rPr lang="en-IN" dirty="0" smtClean="0"/>
              <a:t>waste</a:t>
            </a:r>
            <a:endParaRPr lang="en-IN" dirty="0"/>
          </a:p>
          <a:p>
            <a:r>
              <a:rPr lang="en-IN" dirty="0"/>
              <a:t>Microbiology and </a:t>
            </a:r>
            <a:r>
              <a:rPr lang="en-IN" dirty="0" smtClean="0"/>
              <a:t>bio-technology waste </a:t>
            </a:r>
          </a:p>
          <a:p>
            <a:r>
              <a:rPr lang="en-IN" dirty="0" smtClean="0"/>
              <a:t>Waste sharps</a:t>
            </a:r>
            <a:endParaRPr lang="en-IN" dirty="0"/>
          </a:p>
          <a:p>
            <a:r>
              <a:rPr lang="en-IN" dirty="0"/>
              <a:t>Discarded medicines and cytotoxic </a:t>
            </a:r>
            <a:r>
              <a:rPr lang="en-IN" dirty="0" smtClean="0"/>
              <a:t>drugs </a:t>
            </a:r>
          </a:p>
          <a:p>
            <a:r>
              <a:rPr lang="en-IN" dirty="0" smtClean="0"/>
              <a:t>Solid waste </a:t>
            </a:r>
          </a:p>
          <a:p>
            <a:r>
              <a:rPr lang="en-IN" dirty="0" smtClean="0"/>
              <a:t>Liquid waste </a:t>
            </a:r>
          </a:p>
          <a:p>
            <a:r>
              <a:rPr lang="en-IN" dirty="0" smtClean="0"/>
              <a:t>Incineration ash </a:t>
            </a:r>
          </a:p>
          <a:p>
            <a:r>
              <a:rPr lang="en-IN" dirty="0" smtClean="0"/>
              <a:t>Chemicals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491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Government hospitals.</a:t>
            </a:r>
          </a:p>
          <a:p>
            <a:r>
              <a:rPr lang="en-IN" dirty="0"/>
              <a:t>Private hospitals.</a:t>
            </a:r>
          </a:p>
          <a:p>
            <a:r>
              <a:rPr lang="en-IN" dirty="0"/>
              <a:t>Nursing homes.</a:t>
            </a:r>
          </a:p>
          <a:p>
            <a:r>
              <a:rPr lang="en-IN" dirty="0"/>
              <a:t>Physician's office/clinics.</a:t>
            </a:r>
          </a:p>
          <a:p>
            <a:r>
              <a:rPr lang="en-IN" dirty="0"/>
              <a:t>Dentist's office/clinics.</a:t>
            </a:r>
          </a:p>
          <a:p>
            <a:r>
              <a:rPr lang="en-IN" dirty="0"/>
              <a:t>Dispensaries.</a:t>
            </a:r>
          </a:p>
          <a:p>
            <a:r>
              <a:rPr lang="en-IN" dirty="0"/>
              <a:t>Primary health centres.</a:t>
            </a:r>
          </a:p>
          <a:p>
            <a:r>
              <a:rPr lang="en-IN" dirty="0"/>
              <a:t>Medical research and training establishments.</a:t>
            </a:r>
          </a:p>
          <a:p>
            <a:r>
              <a:rPr lang="en-IN" dirty="0"/>
              <a:t>Mortuaries.</a:t>
            </a:r>
          </a:p>
          <a:p>
            <a:r>
              <a:rPr lang="en-IN" dirty="0"/>
              <a:t>Blood banks and collection centres.</a:t>
            </a:r>
          </a:p>
          <a:p>
            <a:r>
              <a:rPr lang="en-IN" dirty="0"/>
              <a:t>Animal houses.</a:t>
            </a:r>
          </a:p>
          <a:p>
            <a:r>
              <a:rPr lang="en-IN" dirty="0"/>
              <a:t>Slaughter houses.</a:t>
            </a:r>
          </a:p>
          <a:p>
            <a:r>
              <a:rPr lang="en-IN" dirty="0"/>
              <a:t>Laboratories.</a:t>
            </a:r>
          </a:p>
          <a:p>
            <a:r>
              <a:rPr lang="en-IN" dirty="0"/>
              <a:t>Research organizations.</a:t>
            </a:r>
          </a:p>
          <a:p>
            <a:r>
              <a:rPr lang="en-IN" dirty="0"/>
              <a:t>Vaccinating centres, and</a:t>
            </a:r>
          </a:p>
          <a:p>
            <a:r>
              <a:rPr lang="en-IN" dirty="0"/>
              <a:t>Bio-technology institutions/production units.</a:t>
            </a:r>
          </a:p>
        </p:txBody>
      </p:sp>
    </p:spTree>
    <p:extLst>
      <p:ext uri="{BB962C8B-B14F-4D97-AF65-F5344CB8AC3E}">
        <p14:creationId xmlns:p14="http://schemas.microsoft.com/office/powerpoint/2010/main" xmlns="" val="22537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Hazards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N" i="1" dirty="0" smtClean="0"/>
              <a:t>Hazards </a:t>
            </a:r>
            <a:r>
              <a:rPr lang="en-IN" i="1" dirty="0"/>
              <a:t>from infectious waste and </a:t>
            </a:r>
            <a:r>
              <a:rPr lang="en-IN" i="1" dirty="0" smtClean="0"/>
              <a:t>sharps</a:t>
            </a:r>
          </a:p>
          <a:p>
            <a:pPr marL="514350" indent="-514350">
              <a:buAutoNum type="arabicPeriod"/>
            </a:pPr>
            <a:r>
              <a:rPr lang="en-IN" i="1" dirty="0"/>
              <a:t>Hazards from chemical and pharmaceutical </a:t>
            </a:r>
            <a:r>
              <a:rPr lang="en-IN" i="1" dirty="0" smtClean="0"/>
              <a:t>waste</a:t>
            </a:r>
          </a:p>
          <a:p>
            <a:pPr marL="514350" indent="-514350">
              <a:buAutoNum type="arabicPeriod"/>
            </a:pPr>
            <a:r>
              <a:rPr lang="en-IN" i="1" dirty="0"/>
              <a:t>Hazards from </a:t>
            </a:r>
            <a:r>
              <a:rPr lang="en-IN" i="1" dirty="0" err="1"/>
              <a:t>genotoxic</a:t>
            </a:r>
            <a:r>
              <a:rPr lang="en-IN" i="1" dirty="0"/>
              <a:t> </a:t>
            </a:r>
            <a:r>
              <a:rPr lang="en-IN" i="1" dirty="0" smtClean="0"/>
              <a:t>waste</a:t>
            </a:r>
          </a:p>
          <a:p>
            <a:pPr marL="514350" indent="-514350">
              <a:buAutoNum type="arabicPeriod"/>
            </a:pPr>
            <a:r>
              <a:rPr lang="en-IN" i="1" dirty="0"/>
              <a:t>Hazards from radio-active </a:t>
            </a:r>
            <a:r>
              <a:rPr lang="en-IN" i="1" dirty="0" smtClean="0"/>
              <a:t>waste</a:t>
            </a:r>
          </a:p>
          <a:p>
            <a:pPr marL="514350" indent="-514350">
              <a:buAutoNum type="arabicPeriod"/>
            </a:pPr>
            <a:r>
              <a:rPr lang="en-IN" i="1" dirty="0"/>
              <a:t>Public sensitivity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84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Treatment </a:t>
            </a:r>
            <a:r>
              <a:rPr lang="en-IN" b="1" dirty="0"/>
              <a:t>and disposal technologies </a:t>
            </a:r>
            <a:r>
              <a:rPr lang="en-IN" b="1" dirty="0" smtClean="0"/>
              <a:t>for healthcare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dirty="0"/>
              <a:t>waste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US" dirty="0" smtClean="0"/>
              <a:t>Incineration </a:t>
            </a:r>
          </a:p>
          <a:p>
            <a:r>
              <a:rPr lang="en-US" dirty="0" smtClean="0"/>
              <a:t>Chemical Disinfection</a:t>
            </a:r>
          </a:p>
          <a:p>
            <a:r>
              <a:rPr lang="en-US" dirty="0" smtClean="0"/>
              <a:t>Wet &amp; Dry Thermal  Treatment</a:t>
            </a:r>
          </a:p>
          <a:p>
            <a:r>
              <a:rPr lang="en-US" dirty="0" smtClean="0"/>
              <a:t>Microwave irradiation</a:t>
            </a:r>
          </a:p>
          <a:p>
            <a:r>
              <a:rPr lang="en-US" dirty="0" smtClean="0"/>
              <a:t>Land Disposal</a:t>
            </a:r>
          </a:p>
          <a:p>
            <a:r>
              <a:rPr lang="en-US" dirty="0" err="1" smtClean="0"/>
              <a:t>Inertization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948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INCINERATION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IN" dirty="0"/>
              <a:t>Incineration is a high temperature dry oxidation </a:t>
            </a:r>
            <a:r>
              <a:rPr lang="en-IN" dirty="0" smtClean="0"/>
              <a:t>process, that </a:t>
            </a:r>
            <a:r>
              <a:rPr lang="en-IN" dirty="0"/>
              <a:t>reduces organic and combustible waste to </a:t>
            </a:r>
            <a:r>
              <a:rPr lang="en-IN" dirty="0" smtClean="0"/>
              <a:t>inorganic incombustible </a:t>
            </a:r>
            <a:r>
              <a:rPr lang="en-IN" dirty="0"/>
              <a:t>matter and results in a very </a:t>
            </a:r>
            <a:r>
              <a:rPr lang="en-IN" dirty="0" smtClean="0"/>
              <a:t>significant reduction </a:t>
            </a:r>
            <a:r>
              <a:rPr lang="en-IN" dirty="0"/>
              <a:t>of waste-volume and weight.</a:t>
            </a:r>
          </a:p>
        </p:txBody>
      </p:sp>
    </p:spTree>
    <p:extLst>
      <p:ext uri="{BB962C8B-B14F-4D97-AF65-F5344CB8AC3E}">
        <p14:creationId xmlns:p14="http://schemas.microsoft.com/office/powerpoint/2010/main" xmlns="" val="7618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jith\Documents\incineration-biomedicalwaste-2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85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jith\Documents\biomedcal-waste-2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79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603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HOSPITAL WASTE MANAGEMENT</vt:lpstr>
      <vt:lpstr>Defn</vt:lpstr>
      <vt:lpstr>Slide 3</vt:lpstr>
      <vt:lpstr>SOURCES</vt:lpstr>
      <vt:lpstr>Health Hazards </vt:lpstr>
      <vt:lpstr>Treatment and disposal technologies for healthcare waste</vt:lpstr>
      <vt:lpstr>INCINERATION</vt:lpstr>
      <vt:lpstr>Slide 8</vt:lpstr>
      <vt:lpstr>Slide 9</vt:lpstr>
      <vt:lpstr>Wet and dry thermal treatment </vt:lpstr>
      <vt:lpstr>Microwave irradiation</vt:lpstr>
      <vt:lpstr>Land disposal</vt:lpstr>
      <vt:lpstr>Inertization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WASTE MANAGEMENT</dc:title>
  <dc:creator>Ajith.V.S.</dc:creator>
  <cp:lastModifiedBy>Windows</cp:lastModifiedBy>
  <cp:revision>24</cp:revision>
  <dcterms:created xsi:type="dcterms:W3CDTF">2006-08-16T00:00:00Z</dcterms:created>
  <dcterms:modified xsi:type="dcterms:W3CDTF">2019-04-17T07:58:26Z</dcterms:modified>
</cp:coreProperties>
</file>